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85"/>
  </p:notesMasterIdLst>
  <p:sldIdLst>
    <p:sldId id="256" r:id="rId4"/>
    <p:sldId id="2927" r:id="rId5"/>
    <p:sldId id="3118" r:id="rId6"/>
    <p:sldId id="3121" r:id="rId7"/>
    <p:sldId id="3144" r:id="rId8"/>
    <p:sldId id="3120" r:id="rId9"/>
    <p:sldId id="3139" r:id="rId10"/>
    <p:sldId id="3140" r:id="rId11"/>
    <p:sldId id="3135" r:id="rId12"/>
    <p:sldId id="3137" r:id="rId13"/>
    <p:sldId id="3138" r:id="rId14"/>
    <p:sldId id="3124" r:id="rId15"/>
    <p:sldId id="3141" r:id="rId16"/>
    <p:sldId id="3108" r:id="rId17"/>
    <p:sldId id="3095" r:id="rId18"/>
    <p:sldId id="3126" r:id="rId19"/>
    <p:sldId id="3122" r:id="rId20"/>
    <p:sldId id="3112" r:id="rId21"/>
    <p:sldId id="3123" r:id="rId22"/>
    <p:sldId id="268" r:id="rId23"/>
    <p:sldId id="3098" r:id="rId24"/>
    <p:sldId id="3097" r:id="rId25"/>
    <p:sldId id="3132" r:id="rId26"/>
    <p:sldId id="3116" r:id="rId27"/>
    <p:sldId id="2953" r:id="rId28"/>
    <p:sldId id="2954" r:id="rId29"/>
    <p:sldId id="2956" r:id="rId30"/>
    <p:sldId id="2955" r:id="rId31"/>
    <p:sldId id="3117" r:id="rId32"/>
    <p:sldId id="3096" r:id="rId33"/>
    <p:sldId id="3068" r:id="rId34"/>
    <p:sldId id="3115" r:id="rId35"/>
    <p:sldId id="3099" r:id="rId36"/>
    <p:sldId id="3106" r:id="rId37"/>
    <p:sldId id="389" r:id="rId38"/>
    <p:sldId id="3016" r:id="rId39"/>
    <p:sldId id="2740" r:id="rId40"/>
    <p:sldId id="3003" r:id="rId41"/>
    <p:sldId id="3006" r:id="rId42"/>
    <p:sldId id="3004" r:id="rId43"/>
    <p:sldId id="3005" r:id="rId44"/>
    <p:sldId id="2984" r:id="rId45"/>
    <p:sldId id="3007" r:id="rId46"/>
    <p:sldId id="3134" r:id="rId47"/>
    <p:sldId id="3109" r:id="rId48"/>
    <p:sldId id="3089" r:id="rId49"/>
    <p:sldId id="3110" r:id="rId50"/>
    <p:sldId id="3111" r:id="rId51"/>
    <p:sldId id="3100" r:id="rId52"/>
    <p:sldId id="3101" r:id="rId53"/>
    <p:sldId id="3036" r:id="rId54"/>
    <p:sldId id="3012" r:id="rId55"/>
    <p:sldId id="3127" r:id="rId56"/>
    <p:sldId id="3094" r:id="rId57"/>
    <p:sldId id="3136" r:id="rId58"/>
    <p:sldId id="3103" r:id="rId59"/>
    <p:sldId id="3143" r:id="rId60"/>
    <p:sldId id="3142" r:id="rId61"/>
    <p:sldId id="3114" r:id="rId62"/>
    <p:sldId id="3147" r:id="rId63"/>
    <p:sldId id="3033" r:id="rId64"/>
    <p:sldId id="3053" r:id="rId65"/>
    <p:sldId id="3146" r:id="rId66"/>
    <p:sldId id="392" r:id="rId67"/>
    <p:sldId id="3133" r:id="rId68"/>
    <p:sldId id="275" r:id="rId69"/>
    <p:sldId id="276" r:id="rId70"/>
    <p:sldId id="279" r:id="rId71"/>
    <p:sldId id="2928" r:id="rId72"/>
    <p:sldId id="296" r:id="rId73"/>
    <p:sldId id="299" r:id="rId74"/>
    <p:sldId id="300" r:id="rId75"/>
    <p:sldId id="3105" r:id="rId76"/>
    <p:sldId id="3148" r:id="rId77"/>
    <p:sldId id="3113" r:id="rId78"/>
    <p:sldId id="3129" r:id="rId79"/>
    <p:sldId id="3125" r:id="rId80"/>
    <p:sldId id="3128" r:id="rId81"/>
    <p:sldId id="3145" r:id="rId82"/>
    <p:sldId id="3131" r:id="rId83"/>
    <p:sldId id="313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927"/>
            <p14:sldId id="3118"/>
            <p14:sldId id="3121"/>
            <p14:sldId id="3144"/>
            <p14:sldId id="3120"/>
            <p14:sldId id="3139"/>
            <p14:sldId id="3140"/>
            <p14:sldId id="3135"/>
            <p14:sldId id="3137"/>
            <p14:sldId id="3138"/>
            <p14:sldId id="3124"/>
            <p14:sldId id="3141"/>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109"/>
            <p14:sldId id="3089"/>
            <p14:sldId id="3110"/>
            <p14:sldId id="3111"/>
            <p14:sldId id="3100"/>
            <p14:sldId id="3101"/>
            <p14:sldId id="3036"/>
            <p14:sldId id="3012"/>
            <p14:sldId id="3127"/>
            <p14:sldId id="3094"/>
            <p14:sldId id="3136"/>
            <p14:sldId id="3103"/>
            <p14:sldId id="3143"/>
            <p14:sldId id="3142"/>
            <p14:sldId id="3114"/>
            <p14:sldId id="3147"/>
            <p14:sldId id="3033"/>
            <p14:sldId id="3053"/>
            <p14:sldId id="3146"/>
            <p14:sldId id="392"/>
            <p14:sldId id="3133"/>
            <p14:sldId id="275"/>
            <p14:sldId id="276"/>
          </p14:sldIdLst>
        </p14:section>
        <p14:section name="Goal: Build a functional, but bare minimum OS" id="{94363B01-BAF5-5748-8571-C81B5BA151F3}">
          <p14:sldIdLst>
            <p14:sldId id="279"/>
          </p14:sldIdLst>
        </p14:section>
        <p14:section name="Success Criteria: Soudness, Performance, and Maintenance" id="{2D71D114-BFA5-4F41-9925-9C8211D38A4E}">
          <p14:sldIdLst>
            <p14:sldId id="2928"/>
            <p14:sldId id="296"/>
            <p14:sldId id="299"/>
            <p14:sldId id="300"/>
            <p14:sldId id="3105"/>
            <p14:sldId id="3148"/>
            <p14:sldId id="3113"/>
            <p14:sldId id="3129"/>
            <p14:sldId id="3125"/>
            <p14:sldId id="3128"/>
            <p14:sldId id="3145"/>
            <p14:sldId id="3131"/>
            <p14:sldId id="3130"/>
          </p14:sldIdLst>
        </p14:section>
        <p14:section name="Output: The joy of playing with your fully functional system" id="{2D03A34C-EDED-DB45-8122-7EC6F3885BCD}">
          <p14:sldIdLst/>
        </p14:section>
        <p14:section name="Organized Activities: This process is complete" id="{449E4F06-F45B-8F40-A5A4-887AB70D43B7}">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4"/>
    <p:restoredTop sz="83888" autoAdjust="0"/>
  </p:normalViewPr>
  <p:slideViewPr>
    <p:cSldViewPr snapToGrid="0" snapToObjects="1">
      <p:cViewPr varScale="1">
        <p:scale>
          <a:sx n="84" d="100"/>
          <a:sy n="84" d="100"/>
        </p:scale>
        <p:origin x="216" y="72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9</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4.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20.jpeg"/><Relationship Id="rId4" Type="http://schemas.openxmlformats.org/officeDocument/2006/relationships/hyperlink" Target="https://www.britannica.com/biography/Alan-Tu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hyperlink" Target="https://youtu.be/YScIPA8RbVE?t=2040"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26.png"/><Relationship Id="rId4" Type="http://schemas.openxmlformats.org/officeDocument/2006/relationships/hyperlink" Target="https://youtu.be/2ptFnIj71SM?t=205" TargetMode="External"/><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9.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30.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33.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2.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40.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1.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2.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44.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47.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5" Type="http://schemas.openxmlformats.org/officeDocument/2006/relationships/image" Target="../media/image56.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hyperlink" Target="https://youtu.be/h7apO7q16V0?t=71"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image" Target="../media/image61.png"/><Relationship Id="rId5" Type="http://schemas.openxmlformats.org/officeDocument/2006/relationships/hyperlink" Target="https://youtu.be/9u1q3lH7VbE?t=323" TargetMode="Externa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hyperlink" Target="https://core.ac.uk/download/pdf/82625192.pdf" TargetMode="Externa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youtu.be/8lhxIOAfDs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jpeg"/><Relationship Id="rId7" Type="http://schemas.openxmlformats.org/officeDocument/2006/relationships/image" Target="../media/image81.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80.jpeg"/><Relationship Id="rId4" Type="http://schemas.openxmlformats.org/officeDocument/2006/relationships/hyperlink" Target="https://en.wikipedia.org/wiki/Garrett_Birkhof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89.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86.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88.jpeg"/><Relationship Id="rId4" Type="http://schemas.openxmlformats.org/officeDocument/2006/relationships/image" Target="../media/image85.jpeg"/><Relationship Id="rId9" Type="http://schemas.openxmlformats.org/officeDocument/2006/relationships/hyperlink" Target="https://www.facebook.com/CardinalLad/photos/a.674107509275250/1027520317267299/?type=1&amp;theat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90.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82.jpeg"/></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8" Type="http://schemas.openxmlformats.org/officeDocument/2006/relationships/image" Target="../media/image98.tiff"/><Relationship Id="rId13" Type="http://schemas.openxmlformats.org/officeDocument/2006/relationships/hyperlink" Target="https://en.wikipedia.org/wiki/George_Lakoff" TargetMode="External"/><Relationship Id="rId18" Type="http://schemas.openxmlformats.org/officeDocument/2006/relationships/image" Target="../media/image103.jpeg"/><Relationship Id="rId3" Type="http://schemas.openxmlformats.org/officeDocument/2006/relationships/image" Target="../media/image95.png"/><Relationship Id="rId7" Type="http://schemas.openxmlformats.org/officeDocument/2006/relationships/hyperlink" Target="https://en.wikipedia.org/wiki/Thomas_Kuhn" TargetMode="External"/><Relationship Id="rId12" Type="http://schemas.openxmlformats.org/officeDocument/2006/relationships/image" Target="../media/image100.jpeg"/><Relationship Id="rId17" Type="http://schemas.openxmlformats.org/officeDocument/2006/relationships/hyperlink" Target="https://iep.utm.edu/curry/" TargetMode="External"/><Relationship Id="rId2" Type="http://schemas.openxmlformats.org/officeDocument/2006/relationships/image" Target="../media/image94.jpeg"/><Relationship Id="rId16" Type="http://schemas.openxmlformats.org/officeDocument/2006/relationships/image" Target="../media/image102.png"/><Relationship Id="rId20" Type="http://schemas.openxmlformats.org/officeDocument/2006/relationships/image" Target="../media/image104.jpeg"/><Relationship Id="rId1" Type="http://schemas.openxmlformats.org/officeDocument/2006/relationships/slideLayout" Target="../slideLayouts/slideLayout34.xml"/><Relationship Id="rId6" Type="http://schemas.openxmlformats.org/officeDocument/2006/relationships/image" Target="../media/image97.jpeg"/><Relationship Id="rId11" Type="http://schemas.openxmlformats.org/officeDocument/2006/relationships/hyperlink" Target="https://en.wikipedia.org/wiki/Judea_Pearl" TargetMode="External"/><Relationship Id="rId5" Type="http://schemas.openxmlformats.org/officeDocument/2006/relationships/image" Target="../media/image96.jpeg"/><Relationship Id="rId15" Type="http://schemas.openxmlformats.org/officeDocument/2006/relationships/hyperlink" Target="https://www.cs.toronto.edu/~hinton/absps/imagenet.pdf" TargetMode="External"/><Relationship Id="rId10" Type="http://schemas.openxmlformats.org/officeDocument/2006/relationships/image" Target="../media/image99.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101.jpeg"/></Relationships>
</file>

<file path=ppt/slides/_rels/slide52.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image" Target="../media/image107.png"/><Relationship Id="rId5" Type="http://schemas.openxmlformats.org/officeDocument/2006/relationships/hyperlink" Target="https://youtu.be/vMo9vlkJ3p4" TargetMode="External"/><Relationship Id="rId4" Type="http://schemas.openxmlformats.org/officeDocument/2006/relationships/image" Target="../media/image106.jpeg"/></Relationships>
</file>

<file path=ppt/slides/_rels/slide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10.png"/><Relationship Id="rId4" Type="http://schemas.openxmlformats.org/officeDocument/2006/relationships/hyperlink" Target="https://youtu.be/iJ7V1KXJpsE?t=1350" TargetMode="External"/><Relationship Id="rId9"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115.png"/><Relationship Id="rId5" Type="http://schemas.openxmlformats.org/officeDocument/2006/relationships/hyperlink" Target="https://lamport.azurewebsites.net/pubs/time-clocks.pdf" TargetMode="Externa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hyperlink" Target="https://lamport.azurewebsites.net/tla/tla.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20.gif"/><Relationship Id="rId13" Type="http://schemas.openxmlformats.org/officeDocument/2006/relationships/image" Target="../media/image124.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hyperlink" Target="https://youtu.be/DwAFZb8juMQ?t=3" TargetMode="External"/><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121.png"/><Relationship Id="rId14" Type="http://schemas.openxmlformats.org/officeDocument/2006/relationships/hyperlink" Target="https://en.wikipedia.org/wiki/Category_theory#Natural_transformations_2"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50.pn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25.jpeg"/><Relationship Id="rId4" Type="http://schemas.openxmlformats.org/officeDocument/2006/relationships/hyperlink" Target="https://www.britannica.com/biography/Dana-Scott" TargetMode="External"/></Relationships>
</file>

<file path=ppt/slides/_rels/slide62.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image" Target="../media/image129.jpeg"/><Relationship Id="rId5" Type="http://schemas.openxmlformats.org/officeDocument/2006/relationships/hyperlink" Target="https://en.wikipedia.org/wiki/Radhia_Cousot" TargetMode="External"/><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13" Type="http://schemas.openxmlformats.org/officeDocument/2006/relationships/image" Target="../media/image98.tiff"/><Relationship Id="rId18" Type="http://schemas.openxmlformats.org/officeDocument/2006/relationships/image" Target="../media/image141.tiff"/><Relationship Id="rId26" Type="http://schemas.openxmlformats.org/officeDocument/2006/relationships/image" Target="../media/image144.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48.png"/><Relationship Id="rId42" Type="http://schemas.openxmlformats.org/officeDocument/2006/relationships/image" Target="../media/image104.jpeg"/><Relationship Id="rId7" Type="http://schemas.openxmlformats.org/officeDocument/2006/relationships/image" Target="../media/image135.tiff"/><Relationship Id="rId2" Type="http://schemas.openxmlformats.org/officeDocument/2006/relationships/image" Target="../media/image132.tiff"/><Relationship Id="rId16" Type="http://schemas.openxmlformats.org/officeDocument/2006/relationships/image" Target="../media/image140.png"/><Relationship Id="rId20" Type="http://schemas.openxmlformats.org/officeDocument/2006/relationships/image" Target="../media/image99.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43.png"/><Relationship Id="rId32" Type="http://schemas.openxmlformats.org/officeDocument/2006/relationships/image" Target="../media/image147.png"/><Relationship Id="rId37" Type="http://schemas.openxmlformats.org/officeDocument/2006/relationships/image" Target="../media/image100.jpeg"/><Relationship Id="rId40" Type="http://schemas.openxmlformats.org/officeDocument/2006/relationships/image" Target="../media/image151.jpeg"/><Relationship Id="rId5" Type="http://schemas.openxmlformats.org/officeDocument/2006/relationships/image" Target="../media/image134.png"/><Relationship Id="rId15" Type="http://schemas.openxmlformats.org/officeDocument/2006/relationships/image" Target="../media/image139.png"/><Relationship Id="rId23" Type="http://schemas.openxmlformats.org/officeDocument/2006/relationships/hyperlink" Target="https://www.amd.com/en" TargetMode="External"/><Relationship Id="rId28" Type="http://schemas.openxmlformats.org/officeDocument/2006/relationships/image" Target="../media/image145.png"/><Relationship Id="rId36" Type="http://schemas.openxmlformats.org/officeDocument/2006/relationships/image" Target="../media/image149.png"/><Relationship Id="rId10" Type="http://schemas.openxmlformats.org/officeDocument/2006/relationships/image" Target="../media/image137.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42.jpeg"/><Relationship Id="rId27" Type="http://schemas.openxmlformats.org/officeDocument/2006/relationships/hyperlink" Target="https://bdtechtalks.com/2016/09/07/what-is-blockchain/" TargetMode="External"/><Relationship Id="rId30" Type="http://schemas.openxmlformats.org/officeDocument/2006/relationships/image" Target="../media/image146.png"/><Relationship Id="rId35" Type="http://schemas.openxmlformats.org/officeDocument/2006/relationships/hyperlink" Target="http://holacracy.org/" TargetMode="External"/><Relationship Id="rId43" Type="http://schemas.openxmlformats.org/officeDocument/2006/relationships/image" Target="../media/image152.png"/><Relationship Id="rId8" Type="http://schemas.openxmlformats.org/officeDocument/2006/relationships/image" Target="../media/image136.tiff"/><Relationship Id="rId3" Type="http://schemas.openxmlformats.org/officeDocument/2006/relationships/image" Target="../media/image133.tiff"/><Relationship Id="rId12" Type="http://schemas.openxmlformats.org/officeDocument/2006/relationships/image" Target="../media/image138.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50.jpeg"/></Relationships>
</file>

<file path=ppt/slides/_rels/slide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54.png"/><Relationship Id="rId4" Type="http://schemas.openxmlformats.org/officeDocument/2006/relationships/hyperlink" Target="https://www.youtube.com/channel/UCzBjutX2PmitNF4avysL-v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hyperlink" Target="https://phys.org/news/2014-08-maxwell-demon-mutual.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22.xml"/><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52.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7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52.png"/><Relationship Id="rId5" Type="http://schemas.openxmlformats.org/officeDocument/2006/relationships/image" Target="../media/image164.png"/><Relationship Id="rId4" Type="http://schemas.openxmlformats.org/officeDocument/2006/relationships/hyperlink" Target="https://github.com/sifive/freedom-tool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166.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(Final Lecture for 2020)</a:t>
            </a:r>
            <a:br>
              <a:rPr lang="en" sz="2667" dirty="0"/>
            </a:br>
            <a:r>
              <a:rPr lang="en" sz="2667" dirty="0"/>
              <a:t>Revisit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3</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39</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40</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42</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43</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45</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46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630613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51</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55</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57</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59</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60</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63</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64</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65</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73</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75</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76</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78</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79</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80</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81</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17062</TotalTime>
  <Words>4929</Words>
  <Application>Microsoft Macintosh PowerPoint</Application>
  <PresentationFormat>Widescreen</PresentationFormat>
  <Paragraphs>814</Paragraphs>
  <Slides>81</Slides>
  <Notes>45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81</vt:i4>
      </vt:variant>
    </vt:vector>
  </HeadingPairs>
  <TitlesOfParts>
    <vt:vector size="97" baseType="lpstr">
      <vt:lpstr>Droid Serif</vt: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Computational Thinking &amp; Systems Design  Lecture 15 (Final Lecture for 2020) Revisit ideas we learned:  What we have learned from building a computing system?</vt:lpstr>
      <vt:lpstr>Abstraction</vt:lpstr>
      <vt:lpstr>A curriculum based on Data-assimilation Orientation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What distinguishes Thinking and Design?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2242</cp:revision>
  <dcterms:created xsi:type="dcterms:W3CDTF">2019-11-27T02:13:00Z</dcterms:created>
  <dcterms:modified xsi:type="dcterms:W3CDTF">2020-12-22T03:48:42Z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